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4" autoAdjust="0"/>
    <p:restoredTop sz="94660"/>
  </p:normalViewPr>
  <p:slideViewPr>
    <p:cSldViewPr snapToGrid="0">
      <p:cViewPr varScale="1">
        <p:scale>
          <a:sx n="61" d="100"/>
          <a:sy n="61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268F8B-4F93-49FB-A615-F718DDF1516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1C8E43-7ACC-4673-8BBB-BD20626295A9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2000" b="1" dirty="0"/>
        </a:p>
        <a:p>
          <a:r>
            <a:rPr lang="en-US" sz="2000" b="1" dirty="0"/>
            <a:t>df=pd.read_csv(‘../data.csv’,name=(‘Date’,’Temperature’))</a:t>
          </a:r>
          <a:br>
            <a:rPr lang="en-US" sz="2000" b="1" dirty="0"/>
          </a:br>
          <a:endParaRPr lang="en-US" sz="2000" dirty="0"/>
        </a:p>
      </dgm:t>
    </dgm:pt>
    <dgm:pt modelId="{3D5C2E24-6D76-4DB8-A061-1F1C45952610}" type="parTrans" cxnId="{99687AD9-E4F5-4424-ACDB-B5380CCA2D76}">
      <dgm:prSet/>
      <dgm:spPr/>
      <dgm:t>
        <a:bodyPr/>
        <a:lstStyle/>
        <a:p>
          <a:endParaRPr lang="en-US" sz="2000"/>
        </a:p>
      </dgm:t>
    </dgm:pt>
    <dgm:pt modelId="{92247AB0-46CF-4369-B0FE-3C64839C6019}" type="sibTrans" cxnId="{99687AD9-E4F5-4424-ACDB-B5380CCA2D76}">
      <dgm:prSet/>
      <dgm:spPr/>
      <dgm:t>
        <a:bodyPr/>
        <a:lstStyle/>
        <a:p>
          <a:endParaRPr lang="en-US" sz="2000"/>
        </a:p>
      </dgm:t>
    </dgm:pt>
    <dgm:pt modelId="{449933E6-3375-44AD-A8D7-4707B8F4EF0A}" type="pres">
      <dgm:prSet presAssocID="{4C268F8B-4F93-49FB-A615-F718DDF1516D}" presName="linear" presStyleCnt="0">
        <dgm:presLayoutVars>
          <dgm:animLvl val="lvl"/>
          <dgm:resizeHandles val="exact"/>
        </dgm:presLayoutVars>
      </dgm:prSet>
      <dgm:spPr/>
    </dgm:pt>
    <dgm:pt modelId="{67AF505F-0EA6-4F75-B48B-BDEA4CB97925}" type="pres">
      <dgm:prSet presAssocID="{121C8E43-7ACC-4673-8BBB-BD20626295A9}" presName="parentText" presStyleLbl="node1" presStyleIdx="0" presStyleCnt="1" custLinFactNeighborX="-4855" custLinFactNeighborY="-91200">
        <dgm:presLayoutVars>
          <dgm:chMax val="0"/>
          <dgm:bulletEnabled val="1"/>
        </dgm:presLayoutVars>
      </dgm:prSet>
      <dgm:spPr/>
    </dgm:pt>
  </dgm:ptLst>
  <dgm:cxnLst>
    <dgm:cxn modelId="{61B90228-03C3-402C-A2E5-A4C25F8573DA}" type="presOf" srcId="{4C268F8B-4F93-49FB-A615-F718DDF1516D}" destId="{449933E6-3375-44AD-A8D7-4707B8F4EF0A}" srcOrd="0" destOrd="0" presId="urn:microsoft.com/office/officeart/2005/8/layout/vList2"/>
    <dgm:cxn modelId="{6ED7D154-87F7-4283-8868-705139DF4CAC}" type="presOf" srcId="{121C8E43-7ACC-4673-8BBB-BD20626295A9}" destId="{67AF505F-0EA6-4F75-B48B-BDEA4CB97925}" srcOrd="0" destOrd="0" presId="urn:microsoft.com/office/officeart/2005/8/layout/vList2"/>
    <dgm:cxn modelId="{99687AD9-E4F5-4424-ACDB-B5380CCA2D76}" srcId="{4C268F8B-4F93-49FB-A615-F718DDF1516D}" destId="{121C8E43-7ACC-4673-8BBB-BD20626295A9}" srcOrd="0" destOrd="0" parTransId="{3D5C2E24-6D76-4DB8-A061-1F1C45952610}" sibTransId="{92247AB0-46CF-4369-B0FE-3C64839C6019}"/>
    <dgm:cxn modelId="{B62FEC49-9834-4486-8A36-4EA33B9BA782}" type="presParOf" srcId="{449933E6-3375-44AD-A8D7-4707B8F4EF0A}" destId="{67AF505F-0EA6-4F75-B48B-BDEA4CB9792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C53FDA-4D31-40C8-8B28-A0E4B92D3C8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7FFBAD-A396-4C46-9AB3-DE464D5E9D1D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Holiday('Labor Day', month=5, day=1, observance=sunday_to_monday),</a:t>
          </a:r>
        </a:p>
      </dgm:t>
    </dgm:pt>
    <dgm:pt modelId="{C182A91B-5810-4D62-93FC-5C2EEBEB2DE8}" type="parTrans" cxnId="{6A2F8563-81FA-4FCF-9395-195B8453A825}">
      <dgm:prSet/>
      <dgm:spPr/>
      <dgm:t>
        <a:bodyPr/>
        <a:lstStyle/>
        <a:p>
          <a:endParaRPr lang="en-US"/>
        </a:p>
      </dgm:t>
    </dgm:pt>
    <dgm:pt modelId="{C128D7F2-68E3-4488-AF27-1BB9168FE8CC}" type="sibTrans" cxnId="{6A2F8563-81FA-4FCF-9395-195B8453A825}">
      <dgm:prSet/>
      <dgm:spPr/>
      <dgm:t>
        <a:bodyPr/>
        <a:lstStyle/>
        <a:p>
          <a:endParaRPr lang="en-US"/>
        </a:p>
      </dgm:t>
    </dgm:pt>
    <dgm:pt modelId="{15A4354F-7573-4DC5-A0C1-CCCB7E9A6CB0}" type="pres">
      <dgm:prSet presAssocID="{3BC53FDA-4D31-40C8-8B28-A0E4B92D3C8B}" presName="linear" presStyleCnt="0">
        <dgm:presLayoutVars>
          <dgm:animLvl val="lvl"/>
          <dgm:resizeHandles val="exact"/>
        </dgm:presLayoutVars>
      </dgm:prSet>
      <dgm:spPr/>
    </dgm:pt>
    <dgm:pt modelId="{0146C64E-FED5-4DDD-997E-38C7522A3B6B}" type="pres">
      <dgm:prSet presAssocID="{877FFBAD-A396-4C46-9AB3-DE464D5E9D1D}" presName="parentText" presStyleLbl="node1" presStyleIdx="0" presStyleCnt="1" custLinFactY="242366" custLinFactNeighborX="-2277" custLinFactNeighborY="300000">
        <dgm:presLayoutVars>
          <dgm:chMax val="0"/>
          <dgm:bulletEnabled val="1"/>
        </dgm:presLayoutVars>
      </dgm:prSet>
      <dgm:spPr/>
    </dgm:pt>
  </dgm:ptLst>
  <dgm:cxnLst>
    <dgm:cxn modelId="{43BDA305-D910-4440-A1A9-6644625E7468}" type="presOf" srcId="{3BC53FDA-4D31-40C8-8B28-A0E4B92D3C8B}" destId="{15A4354F-7573-4DC5-A0C1-CCCB7E9A6CB0}" srcOrd="0" destOrd="0" presId="urn:microsoft.com/office/officeart/2005/8/layout/vList2"/>
    <dgm:cxn modelId="{A6BDA925-6330-4AC9-AAE5-015AB0EFD26B}" type="presOf" srcId="{877FFBAD-A396-4C46-9AB3-DE464D5E9D1D}" destId="{0146C64E-FED5-4DDD-997E-38C7522A3B6B}" srcOrd="0" destOrd="0" presId="urn:microsoft.com/office/officeart/2005/8/layout/vList2"/>
    <dgm:cxn modelId="{6A2F8563-81FA-4FCF-9395-195B8453A825}" srcId="{3BC53FDA-4D31-40C8-8B28-A0E4B92D3C8B}" destId="{877FFBAD-A396-4C46-9AB3-DE464D5E9D1D}" srcOrd="0" destOrd="0" parTransId="{C182A91B-5810-4D62-93FC-5C2EEBEB2DE8}" sibTransId="{C128D7F2-68E3-4488-AF27-1BB9168FE8CC}"/>
    <dgm:cxn modelId="{9A48F10C-DD0C-424B-AA2F-F18BDA55DEF4}" type="presParOf" srcId="{15A4354F-7573-4DC5-A0C1-CCCB7E9A6CB0}" destId="{0146C64E-FED5-4DDD-997E-38C7522A3B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F505F-0EA6-4F75-B48B-BDEA4CB97925}">
      <dsp:nvSpPr>
        <dsp:cNvPr id="0" name=""/>
        <dsp:cNvSpPr/>
      </dsp:nvSpPr>
      <dsp:spPr>
        <a:xfrm>
          <a:off x="0" y="0"/>
          <a:ext cx="6733310" cy="789658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df=pd.read_csv(‘../data.csv’,name=(‘Date’,’Temperature’))</a:t>
          </a:r>
          <a:br>
            <a:rPr lang="en-US" sz="2000" b="1" kern="1200" dirty="0"/>
          </a:br>
          <a:endParaRPr lang="en-US" sz="2000" kern="1200" dirty="0"/>
        </a:p>
      </dsp:txBody>
      <dsp:txXfrm>
        <a:off x="38548" y="38548"/>
        <a:ext cx="6656214" cy="712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6C64E-FED5-4DDD-997E-38C7522A3B6B}">
      <dsp:nvSpPr>
        <dsp:cNvPr id="0" name=""/>
        <dsp:cNvSpPr/>
      </dsp:nvSpPr>
      <dsp:spPr>
        <a:xfrm>
          <a:off x="0" y="190616"/>
          <a:ext cx="7315200" cy="455715"/>
        </a:xfrm>
        <a:prstGeom prst="roundRect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Holiday('Labor Day', month=5, day=1, observance=sunday_to_monday),</a:t>
          </a:r>
        </a:p>
      </dsp:txBody>
      <dsp:txXfrm>
        <a:off x="22246" y="212862"/>
        <a:ext cx="7270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02T13:47:39.5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7081 1,'-3'0,"0"1,1 0,-1 0,1 0,-1 0,1 0,-1 1,1-1,0 1,0-1,-2 2,-7 6,-426 294,90-57,-489 286,439-306,-82 17,-120 11,-7-30,-84 33,210-51,-39 15,95-66,-236 47,481-148,-165 77,321-122,4-3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02T13:47:42.5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13,'0'-1,"1"1,-1-1,0 0,0 1,1-1,-1 1,0-1,0 1,1-1,-1 1,1-1,-1 1,0-1,1 1,-1-1,1 1,-1-1,1 1,0 0,-1-1,1 1,-1 0,1 0,-1 0,1-1,0 1,-1 0,1 0,0 0,-1 0,1 0,-1 0,1 0,0 0,28 2,28 9,0 2,-1 3,15 8,-39-13,122 45,-3 7,62 39,284 174,223 181,91 53,-358-268,199 64,296 86,-421-177,-226-94,247 62,148-18,-196-51,-475-107,-6-1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AAEA-F83F-4EC0-AEBC-479EB8863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0AEB5-93A6-4532-8D80-79425C278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A8BB5-1550-4C95-8FD3-59F58CCF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BFE3E-0365-412E-9AF6-339DF3C8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08106-988D-4A03-A736-7530380B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13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405B4-A355-4637-8FB6-945CCA2C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CDAA8-F76F-4B49-9936-09330BEC4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92594-4628-4F0B-A1BD-D6CF77F7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ABCC6-932A-4D66-AF4F-140DE33E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E4F8-56B5-40E2-B612-A4CC4041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8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A6DC5-E895-4EA1-BA4C-6A2D009AF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483F4-5DC9-467A-9671-A323BE5C3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F38D4-FEF8-4FEA-93D9-523F98F0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47C28-AF66-4302-A9AF-57DB54C1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F88AD-F36E-4F5E-944A-2BDCC2E4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01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3E43-553D-4C9F-8F3B-FAF81EC1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EDFB0-5943-44BF-ADFC-9EFABEA2F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A752-69D6-41D4-B559-BF6F0FFB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04EE8-FB62-49C8-97FF-152490E1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27EC6-C693-4566-AF44-738EDA7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2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C785-8C2A-4875-8EA4-631D252B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BDA3F-F179-444B-86A2-E2BC2FCB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CB35-4C50-43AB-A02C-58C8C8D5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44AB7-89DE-4943-850A-541F0DDE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10AB8-D468-4E6B-BF25-4A0FBBC5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05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9B75-7A6C-4CD7-9239-4A08ECED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04E52-A305-4A33-A955-EABFB8AAD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693E8-2E1F-49CB-8960-F17BF9CA0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38160-C99E-455E-A90C-43D751F2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7A8F8-65DE-4EF5-89DF-A0EA0000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FC07F-2F29-46D6-B1CC-6D5ECE68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6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EE92-3BE7-4B2E-9E91-EC07BC9F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9A558-F8C5-4F5A-BAD6-4D8A73C94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02DE2-4FF7-4972-8907-79D9A726E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6524CA-A9A5-4667-8BD4-F9852B912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B0A55-CC79-4F8A-B726-2D257C18D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E2383-F664-4743-8CD2-1E257A8C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B3F9B-DCC4-4F93-A3E3-25757EF4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82954-81C6-4342-B0D0-EEF465AC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85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103-0ECA-44BD-86A7-61BE1D9B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ECB9D-1F2D-4230-AF8E-55D32DD6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BB8C1-4F72-4437-A5BD-90CF9830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337D2-5A88-4E39-B1F2-5F6A530A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685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62968-206B-4D60-906E-F37A654C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E4824-9BED-48E8-B659-90F38EE9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5D11B-CB58-4E20-B7C0-9745D807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87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93E3-08F1-4C4C-A741-8A2D5F46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597C-B261-4A7F-B4C7-260A21BBA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6ED92-514A-4D68-9E66-54C2EB94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CD666-F2EA-49D4-A883-BE3DBD89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90844-9768-4831-A747-C631C9C0F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C6C51-C3EA-40F6-A3BE-31233983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0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0218-C346-4D15-BD13-1835BCEF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793551-F7A1-4F1F-BC8F-C401DC611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9FEEA-0768-42A8-B647-C5453708C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E7880-A246-441C-903B-B168760FD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A2E29-3070-456A-AA74-68072784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6B2FA-6F21-415B-A60C-F7EEA330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9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4F9A8-C006-4BBB-9F44-86BFC96E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7B62A-FCF0-4E30-8BF6-932A9080A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B0987-D084-47AF-A5AC-A9D7CFD0F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C09D8-20A4-4422-9479-6D28256629C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DB1FA-A810-4512-9956-A2C483510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6562A-3BF4-4501-BED0-363ACA039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C8C7E-15C1-45AF-B002-8FB1EF5FC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1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566A-ADBD-48BF-BD6A-F75D30E86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3459"/>
            <a:ext cx="9144000" cy="943896"/>
          </a:xfrm>
        </p:spPr>
        <p:txBody>
          <a:bodyPr>
            <a:normAutofit/>
          </a:bodyPr>
          <a:lstStyle/>
          <a:p>
            <a:r>
              <a:rPr lang="en-US" sz="3200" b="1" dirty="0"/>
              <a:t>Who Uses Python</a:t>
            </a:r>
            <a:endParaRPr lang="en-GB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64D8-A372-41A7-8EC1-0A6DD451B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1316"/>
            <a:ext cx="9144000" cy="357648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3200" dirty="0"/>
              <a:t>Machine Learning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3200" dirty="0"/>
              <a:t>data science, web development, system administration, 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3200" dirty="0"/>
              <a:t>industry, healthcare, finance, consulting…etc..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1009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8B42C3-AAEE-4006-9870-4AD85A193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5418"/>
            <a:ext cx="9144000" cy="942109"/>
          </a:xfrm>
        </p:spPr>
        <p:txBody>
          <a:bodyPr>
            <a:normAutofit/>
          </a:bodyPr>
          <a:lstStyle/>
          <a:p>
            <a:r>
              <a:rPr lang="en-US" sz="3200" b="1" dirty="0"/>
              <a:t>Conclusion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E42F65D-1C7F-4CE6-B2A5-5E4FB9F73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5509" y="1226126"/>
            <a:ext cx="9144000" cy="419100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b="1" dirty="0"/>
              <a:t>Business Intelligence Tools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b="1" dirty="0"/>
              <a:t>Python Data Visualization Libraries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b="1" dirty="0"/>
              <a:t>Python Framework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b="1" dirty="0"/>
              <a:t>Postgresql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	Python Programming languages is not the only best programming language; it is one of the best programming languages.</a:t>
            </a:r>
          </a:p>
          <a:p>
            <a:pPr algn="l"/>
            <a:endParaRPr lang="en-US" sz="2800" b="1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2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67D1-C733-4EF2-B792-20BE6BD3B4E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982482"/>
          </a:xfrm>
        </p:spPr>
        <p:txBody>
          <a:bodyPr>
            <a:noAutofit/>
          </a:bodyPr>
          <a:lstStyle/>
          <a:p>
            <a:r>
              <a:rPr lang="en-US" sz="6000" dirty="0"/>
              <a:t>   </a:t>
            </a:r>
            <a:r>
              <a:rPr lang="en-US" sz="6000" b="1" dirty="0"/>
              <a:t>Thank y</a:t>
            </a:r>
            <a:r>
              <a:rPr lang="en-US" altLang="ja-JP" sz="6000" b="1" dirty="0"/>
              <a:t>ou..!!</a:t>
            </a:r>
            <a:br>
              <a:rPr lang="en-US" altLang="ja-JP" sz="6000" dirty="0"/>
            </a:br>
            <a:endParaRPr lang="en-US" sz="6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5E583A-73EE-47B2-902C-E1794A2B5E80}"/>
              </a:ext>
            </a:extLst>
          </p:cNvPr>
          <p:cNvSpPr txBox="1">
            <a:spLocks/>
          </p:cNvSpPr>
          <p:nvPr/>
        </p:nvSpPr>
        <p:spPr>
          <a:xfrm>
            <a:off x="957531" y="4061096"/>
            <a:ext cx="14584392" cy="982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						 ZAR PWINT PHYU</a:t>
            </a:r>
            <a:br>
              <a:rPr lang="en-US" altLang="ja-JP" sz="3200" b="1" dirty="0"/>
            </a:br>
            <a:endParaRPr lang="en-US" sz="3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38FFB1-A3CF-4494-8C4F-3D429A2094A0}"/>
              </a:ext>
            </a:extLst>
          </p:cNvPr>
          <p:cNvSpPr txBox="1">
            <a:spLocks/>
          </p:cNvSpPr>
          <p:nvPr/>
        </p:nvSpPr>
        <p:spPr>
          <a:xfrm>
            <a:off x="3996905" y="2303253"/>
            <a:ext cx="9144000" cy="1339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</a:t>
            </a:r>
          </a:p>
          <a:p>
            <a:r>
              <a:rPr lang="en-US" sz="3900" b="1" dirty="0"/>
              <a:t>       By</a:t>
            </a:r>
            <a:br>
              <a:rPr lang="en-US" altLang="ja-JP" sz="3900" b="1" dirty="0"/>
            </a:br>
            <a:endParaRPr lang="en-US" sz="3900" b="1" dirty="0"/>
          </a:p>
        </p:txBody>
      </p:sp>
    </p:spTree>
    <p:extLst>
      <p:ext uri="{BB962C8B-B14F-4D97-AF65-F5344CB8AC3E}">
        <p14:creationId xmlns:p14="http://schemas.microsoft.com/office/powerpoint/2010/main" val="41437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566A-ADBD-48BF-BD6A-F75D30E86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1"/>
            <a:ext cx="9144000" cy="1126464"/>
          </a:xfrm>
        </p:spPr>
        <p:txBody>
          <a:bodyPr>
            <a:normAutofit/>
          </a:bodyPr>
          <a:lstStyle/>
          <a:p>
            <a:r>
              <a:rPr lang="en-US" sz="3200" b="1" dirty="0"/>
              <a:t>Business Analytics Using Python </a:t>
            </a:r>
            <a:endParaRPr lang="en-GB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64D8-A372-41A7-8EC1-0A6DD451B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564" y="1681316"/>
            <a:ext cx="11693236" cy="3576484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  <a:p>
            <a:pPr algn="l"/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  <a:p>
            <a:pPr algn="l"/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648720A-A36E-48F8-9D6A-2EA1F820B022}"/>
                  </a:ext>
                </a:extLst>
              </p14:cNvPr>
              <p14:cNvContentPartPr/>
              <p14:nvPr/>
            </p14:nvContentPartPr>
            <p14:xfrm>
              <a:off x="3227876" y="1327355"/>
              <a:ext cx="2549186" cy="1185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648720A-A36E-48F8-9D6A-2EA1F820B0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9876" y="1309715"/>
                <a:ext cx="2584826" cy="12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BDDFC0-FAC8-43F1-B183-B077D2FB4413}"/>
                  </a:ext>
                </a:extLst>
              </p14:cNvPr>
              <p14:cNvContentPartPr/>
              <p14:nvPr/>
            </p14:nvContentPartPr>
            <p14:xfrm>
              <a:off x="5777062" y="1283913"/>
              <a:ext cx="2712240" cy="1185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BDDFC0-FAC8-43F1-B183-B077D2FB44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9062" y="1266273"/>
                <a:ext cx="2747880" cy="12214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C28060E9-E62A-4E94-BC05-D4E14A41B550}"/>
              </a:ext>
            </a:extLst>
          </p:cNvPr>
          <p:cNvSpPr/>
          <p:nvPr/>
        </p:nvSpPr>
        <p:spPr>
          <a:xfrm>
            <a:off x="1302327" y="2556637"/>
            <a:ext cx="6428512" cy="110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3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solidFill>
                  <a:prstClr val="black"/>
                </a:solidFill>
              </a:rPr>
              <a:t>Business Intelligence(BI)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8918E-57E1-4F06-99C2-BEB224A42A64}"/>
              </a:ext>
            </a:extLst>
          </p:cNvPr>
          <p:cNvSpPr/>
          <p:nvPr/>
        </p:nvSpPr>
        <p:spPr>
          <a:xfrm>
            <a:off x="4461161" y="2964873"/>
            <a:ext cx="6906494" cy="143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solidFill>
                  <a:prstClr val="black"/>
                </a:solidFill>
              </a:rPr>
              <a:t>		Python Data Visualization   				Libraries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04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566A-ADBD-48BF-BD6A-F75D30E86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3459"/>
            <a:ext cx="9144000" cy="943896"/>
          </a:xfrm>
        </p:spPr>
        <p:txBody>
          <a:bodyPr>
            <a:noAutofit/>
          </a:bodyPr>
          <a:lstStyle/>
          <a:p>
            <a:r>
              <a:rPr lang="en-US" sz="3200" b="1" dirty="0"/>
              <a:t>Business Intelligence(BI)</a:t>
            </a:r>
            <a:br>
              <a:rPr lang="en-US" sz="3200" b="1" dirty="0"/>
            </a:br>
            <a:endParaRPr lang="en-GB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64D8-A372-41A7-8EC1-0A6DD451B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210" y="1681316"/>
            <a:ext cx="5043900" cy="3576484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3200" dirty="0"/>
              <a:t>Microsoft Power BI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3200" dirty="0"/>
              <a:t> Tableau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3200" dirty="0"/>
              <a:t>Penthaho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3200" dirty="0"/>
              <a:t>SAP Business Intelligence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3200" dirty="0"/>
              <a:t>MicroStrategy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3200" dirty="0"/>
              <a:t>Sisense…etc…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3200" dirty="0"/>
          </a:p>
          <a:p>
            <a:pPr algn="l"/>
            <a:endParaRPr lang="en-US" sz="32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3200" dirty="0"/>
          </a:p>
          <a:p>
            <a:pPr algn="l"/>
            <a:endParaRPr lang="en-US" sz="32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82E108B-3846-4B0E-9463-B4CC61C4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1316"/>
            <a:ext cx="5625791" cy="43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5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566A-ADBD-48BF-BD6A-F75D30E86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3459"/>
            <a:ext cx="9144000" cy="9438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Python Data Visualization Libraries</a:t>
            </a:r>
            <a:endParaRPr lang="en-GB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64D8-A372-41A7-8EC1-0A6DD451B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5897"/>
            <a:ext cx="3990109" cy="3576484"/>
          </a:xfrm>
        </p:spPr>
        <p:txBody>
          <a:bodyPr>
            <a:normAutofit fontScale="25000" lnSpcReduction="20000"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8000" dirty="0"/>
              <a:t>Matplotlib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8000" dirty="0"/>
              <a:t>Seaborn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8000" dirty="0"/>
              <a:t>ggplot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8000" dirty="0"/>
              <a:t>Pandas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8000" dirty="0"/>
              <a:t>Plotly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8000" dirty="0"/>
              <a:t>Bokeh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8000" dirty="0"/>
              <a:t>Pygal…etc…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8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dirty="0"/>
          </a:p>
          <a:p>
            <a:br>
              <a:rPr lang="en-US" dirty="0"/>
            </a:b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  <a:p>
            <a:pPr algn="l"/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  <a:p>
            <a:pPr algn="l"/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C67ABE-F974-4358-93A7-A61671C04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27" y="1711036"/>
            <a:ext cx="6573983" cy="350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1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F4C579-DC91-418E-9ED8-9C6B92B45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872426"/>
              </p:ext>
            </p:extLst>
          </p:nvPr>
        </p:nvGraphicFramePr>
        <p:xfrm>
          <a:off x="1267691" y="553460"/>
          <a:ext cx="6733310" cy="79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FEEC64D8-A372-41A7-8EC1-0A6DD451B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  <a:p>
            <a:pPr algn="l"/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225C7C-8375-4D82-A427-A0A99C228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" y="1370594"/>
            <a:ext cx="5469082" cy="52934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23D4674-7CD6-4F72-A520-82C8458BD676}"/>
              </a:ext>
            </a:extLst>
          </p:cNvPr>
          <p:cNvSpPr txBox="1">
            <a:spLocks/>
          </p:cNvSpPr>
          <p:nvPr/>
        </p:nvSpPr>
        <p:spPr>
          <a:xfrm>
            <a:off x="1676400" y="-422564"/>
            <a:ext cx="9144000" cy="9490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200" b="1" dirty="0"/>
              <a:t>Load Data from CSV Files</a:t>
            </a:r>
          </a:p>
        </p:txBody>
      </p:sp>
      <p:pic>
        <p:nvPicPr>
          <p:cNvPr id="10" name="Picture 9" descr="A picture containing curtain&#10;&#10;Description automatically generated">
            <a:extLst>
              <a:ext uri="{FF2B5EF4-FFF2-40B4-BE49-F238E27FC236}">
                <a16:creationId xmlns:a16="http://schemas.microsoft.com/office/drawing/2014/main" id="{F0601FB4-3B04-47F4-BA0D-401E6EAAE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370592"/>
            <a:ext cx="6180773" cy="52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663712E-BCDF-4FF1-B7E0-7A402858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345"/>
            <a:ext cx="10515600" cy="789709"/>
          </a:xfrm>
        </p:spPr>
        <p:txBody>
          <a:bodyPr>
            <a:normAutofit/>
          </a:bodyPr>
          <a:lstStyle/>
          <a:p>
            <a:r>
              <a:rPr lang="en-US" sz="3200" b="1" dirty="0"/>
              <a:t>			Holiday calendar with Pandas</a:t>
            </a:r>
          </a:p>
        </p:txBody>
      </p:sp>
      <p:pic>
        <p:nvPicPr>
          <p:cNvPr id="17" name="Content Placeholder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F96AB2-C607-4F22-A112-C3DACA2B73D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27364"/>
            <a:ext cx="10723419" cy="2914650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23D4674-7CD6-4F72-A520-82C8458BD676}"/>
              </a:ext>
            </a:extLst>
          </p:cNvPr>
          <p:cNvSpPr txBox="1">
            <a:spLocks/>
          </p:cNvSpPr>
          <p:nvPr/>
        </p:nvSpPr>
        <p:spPr>
          <a:xfrm>
            <a:off x="1676400" y="535859"/>
            <a:ext cx="9144000" cy="9438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en-US" sz="3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35C488-BEEC-4EA2-8BA2-FC86DD383DEE}"/>
              </a:ext>
            </a:extLst>
          </p:cNvPr>
          <p:cNvSpPr/>
          <p:nvPr/>
        </p:nvSpPr>
        <p:spPr>
          <a:xfrm>
            <a:off x="117767" y="3979038"/>
            <a:ext cx="61999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from datetime import date </a:t>
            </a:r>
          </a:p>
          <a:p>
            <a:r>
              <a:rPr lang="en-US" b="1" dirty="0">
                <a:latin typeface="Consolas" panose="020B0609020204030204" pitchFamily="49" charset="0"/>
              </a:rPr>
              <a:t>import holidays </a:t>
            </a:r>
          </a:p>
          <a:p>
            <a:r>
              <a:rPr lang="en-US" b="1" dirty="0">
                <a:latin typeface="Consolas" panose="020B0609020204030204" pitchFamily="49" charset="0"/>
              </a:rPr>
              <a:t>  </a:t>
            </a:r>
          </a:p>
          <a:p>
            <a:r>
              <a:rPr lang="en-US" b="1" dirty="0">
                <a:latin typeface="Consolas" panose="020B0609020204030204" pitchFamily="49" charset="0"/>
              </a:rPr>
              <a:t>jp_holidays = holidays.Japan() </a:t>
            </a:r>
          </a:p>
          <a:p>
            <a:r>
              <a:rPr lang="en-US" b="1" dirty="0">
                <a:latin typeface="Consolas" panose="020B0609020204030204" pitchFamily="49" charset="0"/>
              </a:rPr>
              <a:t>  </a:t>
            </a:r>
          </a:p>
          <a:p>
            <a:r>
              <a:rPr lang="en-US" b="1" dirty="0">
                <a:latin typeface="Consolas" panose="020B0609020204030204" pitchFamily="49" charset="0"/>
              </a:rPr>
              <a:t>for ptr in holidays.Japan(years = 2019).items(): </a:t>
            </a:r>
          </a:p>
          <a:p>
            <a:r>
              <a:rPr lang="en-US" b="1" dirty="0">
                <a:latin typeface="Consolas" panose="020B0609020204030204" pitchFamily="49" charset="0"/>
              </a:rPr>
              <a:t>    print(ptr)</a:t>
            </a:r>
            <a:r>
              <a:rPr lang="en-US" dirty="0">
                <a:latin typeface="Consolas" panose="020B0609020204030204" pitchFamily="49" charset="0"/>
              </a:rPr>
              <a:t> 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FEDD479-5C82-42D4-A139-3ADA4D6D9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40" y="3675875"/>
            <a:ext cx="5124518" cy="2914650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6A28DD6-C1FB-4712-A906-D00E1F3B39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942648"/>
              </p:ext>
            </p:extLst>
          </p:nvPr>
        </p:nvGraphicFramePr>
        <p:xfrm>
          <a:off x="1627909" y="2232632"/>
          <a:ext cx="731520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474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E12-CB06-4755-ABEE-2E73CC220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437"/>
            <a:ext cx="10515600" cy="784802"/>
          </a:xfrm>
        </p:spPr>
        <p:txBody>
          <a:bodyPr>
            <a:normAutofit/>
          </a:bodyPr>
          <a:lstStyle/>
          <a:p>
            <a:r>
              <a:rPr lang="en-GB" sz="3200" b="1" dirty="0"/>
              <a:t>			Python For Web Development(Framework)</a:t>
            </a:r>
            <a:endParaRPr lang="en-US" sz="3200" b="1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30EDF8-5D0B-41AA-BE91-C4C2E5271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2" y="3366655"/>
            <a:ext cx="11187545" cy="3255817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329AAC12-CB5A-41C9-B57C-14F57B8B2B31}"/>
              </a:ext>
            </a:extLst>
          </p:cNvPr>
          <p:cNvSpPr txBox="1">
            <a:spLocks/>
          </p:cNvSpPr>
          <p:nvPr/>
        </p:nvSpPr>
        <p:spPr>
          <a:xfrm>
            <a:off x="1524000" y="852054"/>
            <a:ext cx="3990109" cy="19673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3200" dirty="0"/>
              <a:t>Django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3200" dirty="0"/>
              <a:t>Web2Py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3200" dirty="0"/>
              <a:t>Flask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3200" dirty="0"/>
              <a:t>Cubic Web…etc…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200" dirty="0"/>
          </a:p>
          <a:p>
            <a:endParaRPr lang="en-US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200" dirty="0"/>
          </a:p>
          <a:p>
            <a:endParaRPr lang="en-US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406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D2E99F-09FE-407A-931C-948786D35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018"/>
            <a:ext cx="12192000" cy="61929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7A3452-6989-4150-9FFC-F5425E77168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0515600" cy="72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				Django Framework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2532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C15D83-9EFD-455D-8375-926B61340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" y="727365"/>
            <a:ext cx="6239773" cy="6130635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A009CF2-FB87-4D28-8250-D5F0751A1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30" y="727364"/>
            <a:ext cx="5840083" cy="6130635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9AD57D3-38FC-4468-AAE6-29493D5F0C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7273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			Django+Postgresql</a:t>
            </a:r>
          </a:p>
        </p:txBody>
      </p:sp>
    </p:spTree>
    <p:extLst>
      <p:ext uri="{BB962C8B-B14F-4D97-AF65-F5344CB8AC3E}">
        <p14:creationId xmlns:p14="http://schemas.microsoft.com/office/powerpoint/2010/main" val="2046330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1601</TotalTime>
  <Words>98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游ゴシック Light</vt:lpstr>
      <vt:lpstr>Arial</vt:lpstr>
      <vt:lpstr>Calibri</vt:lpstr>
      <vt:lpstr>Calibri Light</vt:lpstr>
      <vt:lpstr>Consolas</vt:lpstr>
      <vt:lpstr>Wingdings</vt:lpstr>
      <vt:lpstr>Office Theme</vt:lpstr>
      <vt:lpstr>Who Uses Python</vt:lpstr>
      <vt:lpstr>Business Analytics Using Python </vt:lpstr>
      <vt:lpstr>Business Intelligence(BI) </vt:lpstr>
      <vt:lpstr>Python Data Visualization Libraries</vt:lpstr>
      <vt:lpstr>PowerPoint Presentation</vt:lpstr>
      <vt:lpstr>   Holiday calendar with Pandas</vt:lpstr>
      <vt:lpstr>   Python For Web Development(Framework)</vt:lpstr>
      <vt:lpstr>PowerPoint Presentation</vt:lpstr>
      <vt:lpstr>PowerPoint Presentation</vt:lpstr>
      <vt:lpstr>Conclusion</vt:lpstr>
      <vt:lpstr>   Thank you..!!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Using Python???</dc:title>
  <dc:creator>Zar Pwint Phyu/ザー プィン ピュー</dc:creator>
  <cp:lastModifiedBy>Zar Pwint Phyu/ザー プィン ピュー</cp:lastModifiedBy>
  <cp:revision>94</cp:revision>
  <dcterms:created xsi:type="dcterms:W3CDTF">2019-10-02T02:22:35Z</dcterms:created>
  <dcterms:modified xsi:type="dcterms:W3CDTF">2019-10-07T03:41:04Z</dcterms:modified>
</cp:coreProperties>
</file>